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3" r:id="rId2"/>
    <p:sldId id="389" r:id="rId3"/>
    <p:sldId id="423" r:id="rId4"/>
    <p:sldId id="424" r:id="rId5"/>
    <p:sldId id="425" r:id="rId6"/>
    <p:sldId id="426" r:id="rId7"/>
    <p:sldId id="427" r:id="rId8"/>
    <p:sldId id="428" r:id="rId9"/>
    <p:sldId id="386" r:id="rId10"/>
    <p:sldId id="429" r:id="rId11"/>
    <p:sldId id="430" r:id="rId12"/>
    <p:sldId id="431" r:id="rId13"/>
    <p:sldId id="432" r:id="rId14"/>
    <p:sldId id="433" r:id="rId15"/>
    <p:sldId id="413" r:id="rId16"/>
    <p:sldId id="418" r:id="rId17"/>
    <p:sldId id="434" r:id="rId18"/>
    <p:sldId id="390" r:id="rId19"/>
    <p:sldId id="419" r:id="rId20"/>
    <p:sldId id="355" r:id="rId21"/>
    <p:sldId id="417" r:id="rId22"/>
    <p:sldId id="356" r:id="rId23"/>
    <p:sldId id="357" r:id="rId24"/>
    <p:sldId id="378" r:id="rId25"/>
    <p:sldId id="383" r:id="rId26"/>
    <p:sldId id="381" r:id="rId27"/>
    <p:sldId id="28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  <p:cmAuthor id="2" name="yushuai" initials="y" lastIdx="4" clrIdx="1"/>
  <p:cmAuthor id="3" name="zhouwenpeng" initials="z" lastIdx="3" clrIdx="2">
    <p:extLst>
      <p:ext uri="{19B8F6BF-5375-455C-9EA6-DF929625EA0E}">
        <p15:presenceInfo xmlns:p15="http://schemas.microsoft.com/office/powerpoint/2012/main" userId="S-1-5-21-845503264-3965859491-1166603569-46014" providerId="AD"/>
      </p:ext>
    </p:extLst>
  </p:cmAuthor>
  <p:cmAuthor id="4" name="anziqi" initials="a" lastIdx="1" clrIdx="3">
    <p:extLst>
      <p:ext uri="{19B8F6BF-5375-455C-9EA6-DF929625EA0E}">
        <p15:presenceInfo xmlns:p15="http://schemas.microsoft.com/office/powerpoint/2012/main" userId="S-1-5-21-845503264-3965859491-1166603569-53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01" autoAdjust="0"/>
  </p:normalViewPr>
  <p:slideViewPr>
    <p:cSldViewPr snapToGrid="0">
      <p:cViewPr varScale="1">
        <p:scale>
          <a:sx n="106" d="100"/>
          <a:sy n="106" d="100"/>
        </p:scale>
        <p:origin x="90" y="300"/>
      </p:cViewPr>
      <p:guideLst>
        <p:guide pos="6904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6:21:39.012" idx="4">
    <p:pos x="10" y="10"/>
    <p:text>新增4寸双摄球安装方式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8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TR-JB04-D-IN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TR-JB04-B-IN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TR-JB03-H-IN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、吊装方案：</a:t>
            </a:r>
            <a:r>
              <a:rPr lang="en-US" altLang="zh-CN" dirty="0"/>
              <a:t>TR-JB04-D-IN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TR-UF45-F-IN+TR-CE45-IN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TR-JB03-H-IN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TR-UF45-I-IN+TR-CE45-IN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dirty="0" smtClean="0"/>
              <a:t>：为解决北美客户要求所有半球产品可吊装需求</a:t>
            </a:r>
            <a:endParaRPr lang="en-US" altLang="zh-CN" dirty="0" smtClean="0"/>
          </a:p>
          <a:p>
            <a:r>
              <a:rPr lang="zh-CN" altLang="en-US" dirty="0" smtClean="0"/>
              <a:t>新开模具：搭配新藏线盒使用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200mm</a:t>
            </a:r>
            <a:r>
              <a:rPr lang="zh-CN" altLang="en-US" dirty="0" smtClean="0"/>
              <a:t>吊杆（带吸顶盘）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TR-CM24-IN 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200mm</a:t>
            </a:r>
            <a:r>
              <a:rPr lang="zh-CN" altLang="en-US" dirty="0" smtClean="0"/>
              <a:t>加长杆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TR-SE24-IN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搭配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CM24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使用；</a:t>
            </a:r>
            <a:endParaRPr lang="en-US" altLang="zh-CN" dirty="0" smtClean="0">
              <a:solidFill>
                <a:srgbClr val="0000FF"/>
              </a:solidFill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500mm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加长杆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TR-SE24-A-IN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搭配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CM24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使用；</a:t>
            </a:r>
            <a:endParaRPr lang="en-US" altLang="zh-CN" dirty="0" smtClean="0">
              <a:solidFill>
                <a:srgbClr val="0000FF"/>
              </a:solidFill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（加长杆下部为外螺纹，上部为内螺纹，理论上可无限加长）</a:t>
            </a:r>
            <a:endParaRPr lang="en-US" altLang="zh-CN" dirty="0" smtClean="0">
              <a:solidFill>
                <a:srgbClr val="0000FF"/>
              </a:solidFill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0000FF"/>
              </a:solidFill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2023-09-18update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：新增双通道半球交付件，全新结构，藏线盒新开，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IPC3222SS-ADF28(40)K-I1/IPC3222SS-ADF28(40)K-I1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TR-JB08</a:t>
            </a:r>
            <a:r>
              <a:rPr lang="zh-CN" altLang="en-US" sz="1200" dirty="0" smtClean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dirty="0" smtClean="0"/>
              <a:t>2151C0LT</a:t>
            </a:r>
            <a:r>
              <a:rPr lang="zh-CN" altLang="en-US" sz="1200" dirty="0" smtClean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2E6937-9EE2-4E41-98EC-5369E1442B20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3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23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8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新增圆形藏线盒解决北美客户圆形酒杯不协调问题；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TR-JB05-A-IN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TR-JB05-IN</a:t>
            </a:r>
            <a:r>
              <a:rPr lang="zh-CN" altLang="en-US" dirty="0"/>
              <a:t>，后走线孔向内增加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、新增圆形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01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30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涉及以下型号变更：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TR-JB04-C-IN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TR-JB04-IN</a:t>
            </a:r>
            <a:r>
              <a:rPr lang="zh-CN" altLang="en-US" dirty="0"/>
              <a:t>；计划时间：</a:t>
            </a:r>
            <a:r>
              <a:rPr lang="en-US" altLang="zh-CN" dirty="0"/>
              <a:t>2018-12</a:t>
            </a:r>
            <a:r>
              <a:rPr lang="zh-CN" altLang="en-US" dirty="0"/>
              <a:t>，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TR-JB07/WM04-B-IN</a:t>
            </a:r>
            <a:r>
              <a:rPr lang="en-US" altLang="zh-CN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TR-JB07/WM04-A-IN</a:t>
            </a:r>
            <a:r>
              <a:rPr lang="zh-CN" altLang="en-US" dirty="0"/>
              <a:t>和</a:t>
            </a:r>
            <a:r>
              <a:rPr lang="en-US" altLang="zh-CN" dirty="0"/>
              <a:t>TR-JB07/WM04-IN</a:t>
            </a:r>
            <a:r>
              <a:rPr lang="zh-CN" altLang="en-US" dirty="0"/>
              <a:t>；计划时间：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3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TR-JB04-C-IN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TR-UF45-E-IN + 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TR-JB03-D-IN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4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TR-JB04-G-IN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/>
              <a:t>TR-WM03-C-IN</a:t>
            </a:r>
            <a:r>
              <a:rPr lang="zh-CN" altLang="en-US" b="0" dirty="0"/>
              <a:t>（已完成）</a:t>
            </a: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1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66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2023-09-18 update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：新增双通道半球交付件，全新结构，藏线盒新开，</a:t>
            </a:r>
            <a:r>
              <a:rPr lang="en-US" altLang="zh-CN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IPC3222SS-ADF28(40)K-I1/IPC3222SS-ADF28(40)K-I1</a:t>
            </a:r>
            <a:r>
              <a:rPr lang="zh-CN" altLang="en-US" dirty="0" smtClean="0">
                <a:solidFill>
                  <a:srgbClr val="0000FF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TR-JB08</a:t>
            </a:r>
            <a:r>
              <a:rPr lang="zh-CN" altLang="en-US" sz="1200" dirty="0" smtClean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dirty="0" smtClean="0"/>
              <a:t>2151C0LT</a:t>
            </a:r>
            <a:r>
              <a:rPr lang="zh-CN" altLang="en-US" sz="1200" dirty="0" smtClean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3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海螺标准款：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TR-JB03-H-IN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TR-JB07/WM03-F-IN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TR-JB07/WM03-D-IN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zh-CN" altLang="en-US" dirty="0"/>
              <a:t>海螺</a:t>
            </a:r>
            <a:r>
              <a:rPr lang="en-US" altLang="zh-CN" dirty="0"/>
              <a:t>L</a:t>
            </a:r>
            <a:r>
              <a:rPr lang="zh-CN" altLang="en-US" dirty="0"/>
              <a:t>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TR-JB03-I-IN</a:t>
            </a:r>
            <a:r>
              <a:rPr lang="zh-CN" altLang="en-US" dirty="0"/>
              <a:t>：替代</a:t>
            </a:r>
            <a:r>
              <a:rPr lang="en-US" altLang="zh-CN" dirty="0"/>
              <a:t>TR-JB03-F-IN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5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2023-10-19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1.</a:t>
            </a:r>
            <a:r>
              <a:rPr lang="en-US" altLang="zh-CN" sz="1200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TR-SM05-IN </a:t>
            </a:r>
            <a:r>
              <a:rPr lang="zh-CN" altLang="en-US" sz="1200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  <a:r>
              <a:rPr lang="zh-CN" altLang="en-US" sz="120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（大直径满足北美客户需求）</a:t>
            </a:r>
            <a:endParaRPr lang="en-US" altLang="zh-CN" sz="1200" dirty="0" smtClean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2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1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98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海螺标准款：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TR-JB03-H-IN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TR-JB07/WM03-F-IN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TR-JB07/WM03-D-IN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zh-CN" altLang="en-US" dirty="0"/>
              <a:t>海螺</a:t>
            </a:r>
            <a:r>
              <a:rPr lang="en-US" altLang="zh-CN" dirty="0"/>
              <a:t>L</a:t>
            </a:r>
            <a:r>
              <a:rPr lang="zh-CN" altLang="en-US" dirty="0"/>
              <a:t>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TR-JB03-I-IN</a:t>
            </a:r>
            <a:r>
              <a:rPr lang="zh-CN" altLang="en-US" dirty="0"/>
              <a:t>：替代</a:t>
            </a:r>
            <a:r>
              <a:rPr lang="en-US" altLang="zh-CN" dirty="0"/>
              <a:t>TR-JB03-F-IN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8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9.jpeg"/><Relationship Id="rId21" Type="http://schemas.openxmlformats.org/officeDocument/2006/relationships/image" Target="../media/image94.png"/><Relationship Id="rId7" Type="http://schemas.openxmlformats.org/officeDocument/2006/relationships/image" Target="../media/image83.png"/><Relationship Id="rId12" Type="http://schemas.openxmlformats.org/officeDocument/2006/relationships/image" Target="../media/image57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21.png"/><Relationship Id="rId24" Type="http://schemas.openxmlformats.org/officeDocument/2006/relationships/image" Target="../media/image95.png"/><Relationship Id="rId5" Type="http://schemas.openxmlformats.org/officeDocument/2006/relationships/image" Target="../media/image81.png"/><Relationship Id="rId15" Type="http://schemas.openxmlformats.org/officeDocument/2006/relationships/image" Target="../media/image89.png"/><Relationship Id="rId23" Type="http://schemas.openxmlformats.org/officeDocument/2006/relationships/image" Target="../media/image31.png"/><Relationship Id="rId10" Type="http://schemas.openxmlformats.org/officeDocument/2006/relationships/image" Target="../media/image86.png"/><Relationship Id="rId19" Type="http://schemas.openxmlformats.org/officeDocument/2006/relationships/image" Target="../media/image53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8.jpeg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4.png"/><Relationship Id="rId21" Type="http://schemas.openxmlformats.org/officeDocument/2006/relationships/image" Target="../media/image120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6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20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31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31.png"/><Relationship Id="rId7" Type="http://schemas.openxmlformats.org/officeDocument/2006/relationships/image" Target="../media/image111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05.png"/><Relationship Id="rId10" Type="http://schemas.openxmlformats.org/officeDocument/2006/relationships/image" Target="../media/image134.png"/><Relationship Id="rId4" Type="http://schemas.openxmlformats.org/officeDocument/2006/relationships/image" Target="../media/image104.png"/><Relationship Id="rId9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20.png"/><Relationship Id="rId21" Type="http://schemas.openxmlformats.org/officeDocument/2006/relationships/image" Target="../media/image31.png"/><Relationship Id="rId7" Type="http://schemas.microsoft.com/office/2007/relationships/hdphoto" Target="../media/hdphoto1.wdp"/><Relationship Id="rId12" Type="http://schemas.openxmlformats.org/officeDocument/2006/relationships/image" Target="../media/image138.jpe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5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37.png"/><Relationship Id="rId5" Type="http://schemas.openxmlformats.org/officeDocument/2006/relationships/image" Target="../media/image105.png"/><Relationship Id="rId15" Type="http://schemas.openxmlformats.org/officeDocument/2006/relationships/image" Target="../media/image64.png"/><Relationship Id="rId10" Type="http://schemas.openxmlformats.org/officeDocument/2006/relationships/image" Target="../media/image136.png"/><Relationship Id="rId19" Type="http://schemas.openxmlformats.org/officeDocument/2006/relationships/image" Target="../media/image139.png"/><Relationship Id="rId4" Type="http://schemas.openxmlformats.org/officeDocument/2006/relationships/image" Target="../media/image104.png"/><Relationship Id="rId9" Type="http://schemas.openxmlformats.org/officeDocument/2006/relationships/image" Target="../media/image135.png"/><Relationship Id="rId14" Type="http://schemas.openxmlformats.org/officeDocument/2006/relationships/image" Target="../media/image63.png"/><Relationship Id="rId22" Type="http://schemas.openxmlformats.org/officeDocument/2006/relationships/image" Target="../media/image1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43.png"/><Relationship Id="rId10" Type="http://schemas.openxmlformats.org/officeDocument/2006/relationships/image" Target="../media/image31.png"/><Relationship Id="rId4" Type="http://schemas.openxmlformats.org/officeDocument/2006/relationships/image" Target="../media/image105.png"/><Relationship Id="rId9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9.png"/><Relationship Id="rId7" Type="http://schemas.openxmlformats.org/officeDocument/2006/relationships/image" Target="../media/image111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53.png"/><Relationship Id="rId5" Type="http://schemas.openxmlformats.org/officeDocument/2006/relationships/image" Target="../media/image105.png"/><Relationship Id="rId10" Type="http://schemas.openxmlformats.org/officeDocument/2006/relationships/image" Target="../media/image152.png"/><Relationship Id="rId4" Type="http://schemas.openxmlformats.org/officeDocument/2006/relationships/image" Target="../media/image104.png"/><Relationship Id="rId9" Type="http://schemas.openxmlformats.org/officeDocument/2006/relationships/image" Target="../media/image151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18" Type="http://schemas.openxmlformats.org/officeDocument/2006/relationships/image" Target="../media/image172.png"/><Relationship Id="rId3" Type="http://schemas.openxmlformats.org/officeDocument/2006/relationships/image" Target="../media/image157.jpe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jpeg"/><Relationship Id="rId17" Type="http://schemas.openxmlformats.org/officeDocument/2006/relationships/image" Target="../media/image171.png"/><Relationship Id="rId2" Type="http://schemas.openxmlformats.org/officeDocument/2006/relationships/image" Target="../media/image156.png"/><Relationship Id="rId16" Type="http://schemas.openxmlformats.org/officeDocument/2006/relationships/image" Target="../media/image170.jpe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jpeg"/><Relationship Id="rId5" Type="http://schemas.openxmlformats.org/officeDocument/2006/relationships/image" Target="../media/image159.png"/><Relationship Id="rId15" Type="http://schemas.openxmlformats.org/officeDocument/2006/relationships/image" Target="../media/image169.jpe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78.png"/><Relationship Id="rId18" Type="http://schemas.openxmlformats.org/officeDocument/2006/relationships/comments" Target="../comments/comment1.xml"/><Relationship Id="rId3" Type="http://schemas.openxmlformats.org/officeDocument/2006/relationships/image" Target="../media/image157.jpeg"/><Relationship Id="rId7" Type="http://schemas.openxmlformats.org/officeDocument/2006/relationships/image" Target="../media/image161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image" Target="../media/image156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76.jpeg"/><Relationship Id="rId5" Type="http://schemas.openxmlformats.org/officeDocument/2006/relationships/image" Target="../media/image159.png"/><Relationship Id="rId15" Type="http://schemas.openxmlformats.org/officeDocument/2006/relationships/image" Target="../media/image180.png"/><Relationship Id="rId10" Type="http://schemas.openxmlformats.org/officeDocument/2006/relationships/image" Target="../media/image166.jpe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3.png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eg"/><Relationship Id="rId11" Type="http://schemas.openxmlformats.org/officeDocument/2006/relationships/image" Target="../media/image192.jpe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10" Type="http://schemas.openxmlformats.org/officeDocument/2006/relationships/image" Target="../media/image191.jpe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jpeg"/><Relationship Id="rId13" Type="http://schemas.openxmlformats.org/officeDocument/2006/relationships/image" Target="../media/image209.png"/><Relationship Id="rId3" Type="http://schemas.openxmlformats.org/officeDocument/2006/relationships/image" Target="../media/image199.jpe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jpe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1.png"/><Relationship Id="rId7" Type="http://schemas.openxmlformats.org/officeDocument/2006/relationships/image" Target="../media/image14.png"/><Relationship Id="rId12" Type="http://schemas.openxmlformats.org/officeDocument/2006/relationships/image" Target="../media/image21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8.png"/><Relationship Id="rId5" Type="http://schemas.openxmlformats.org/officeDocument/2006/relationships/image" Target="../media/image213.png"/><Relationship Id="rId10" Type="http://schemas.openxmlformats.org/officeDocument/2006/relationships/image" Target="../media/image217.png"/><Relationship Id="rId4" Type="http://schemas.openxmlformats.org/officeDocument/2006/relationships/image" Target="../media/image212.png"/><Relationship Id="rId9" Type="http://schemas.openxmlformats.org/officeDocument/2006/relationships/image" Target="../media/image2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3.png"/><Relationship Id="rId21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23.png"/><Relationship Id="rId19" Type="http://schemas.openxmlformats.org/officeDocument/2006/relationships/image" Target="../media/image47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39.png"/><Relationship Id="rId3" Type="http://schemas.openxmlformats.org/officeDocument/2006/relationships/image" Target="../media/image38.png"/><Relationship Id="rId21" Type="http://schemas.openxmlformats.org/officeDocument/2006/relationships/image" Target="../media/image70.jpeg"/><Relationship Id="rId7" Type="http://schemas.microsoft.com/office/2007/relationships/hdphoto" Target="../media/hdphoto1.wdp"/><Relationship Id="rId12" Type="http://schemas.openxmlformats.org/officeDocument/2006/relationships/image" Target="../media/image65.png"/><Relationship Id="rId17" Type="http://schemas.openxmlformats.org/officeDocument/2006/relationships/image" Target="../media/image37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24" Type="http://schemas.openxmlformats.org/officeDocument/2006/relationships/image" Target="../media/image73.png"/><Relationship Id="rId5" Type="http://schemas.openxmlformats.org/officeDocument/2006/relationships/image" Target="../media/image57.png"/><Relationship Id="rId15" Type="http://schemas.openxmlformats.org/officeDocument/2006/relationships/image" Target="../media/image44.png"/><Relationship Id="rId23" Type="http://schemas.openxmlformats.org/officeDocument/2006/relationships/image" Target="../media/image72.jpeg"/><Relationship Id="rId10" Type="http://schemas.openxmlformats.org/officeDocument/2006/relationships/image" Target="../media/image63.png"/><Relationship Id="rId19" Type="http://schemas.openxmlformats.org/officeDocument/2006/relationships/image" Target="../media/image68.jpeg"/><Relationship Id="rId4" Type="http://schemas.openxmlformats.org/officeDocument/2006/relationships/image" Target="../media/image45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8.png"/><Relationship Id="rId7" Type="http://schemas.openxmlformats.org/officeDocument/2006/relationships/image" Target="../media/image75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78.png"/><Relationship Id="rId4" Type="http://schemas.openxmlformats.org/officeDocument/2006/relationships/image" Target="../media/image19.png"/><Relationship Id="rId9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6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2023-11-08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662" y="507710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56813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01804" y="473857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77915" y="4070285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169275" y="4310380"/>
            <a:ext cx="3810" cy="717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59560" y="589625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4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497815" y="5132323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405911" y="160682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3827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18538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48324" y="266136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14309" y="1866555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875" y="1692910"/>
            <a:ext cx="0" cy="4159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7959" y="2095941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719126" y="1052186"/>
            <a:ext cx="580039" cy="529386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1005935" y="422736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38337" y="62098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8191" y="1522906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54371" y="4550843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19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53775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904404" y="544018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32081" y="5508518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535747" y="6199580"/>
            <a:ext cx="12907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SS\SA\SB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853053" y="103908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480489" y="160682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193476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192201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27" name="图片 2" descr="untitled.759"/>
          <p:cNvPicPr>
            <a:picLocks noChangeAspect="1"/>
          </p:cNvPicPr>
          <p:nvPr/>
        </p:nvPicPr>
        <p:blipFill>
          <a:blip r:embed="rId23"/>
          <a:srcRect l="24036" t="26896" r="32159" b="10138"/>
          <a:stretch>
            <a:fillRect/>
          </a:stretch>
        </p:blipFill>
        <p:spPr>
          <a:xfrm>
            <a:off x="9217660" y="5895975"/>
            <a:ext cx="686435" cy="694055"/>
          </a:xfrm>
          <a:prstGeom prst="rect">
            <a:avLst/>
          </a:prstGeom>
        </p:spPr>
      </p:pic>
      <p:sp>
        <p:nvSpPr>
          <p:cNvPr id="32" name="TextBox 46"/>
          <p:cNvSpPr txBox="1"/>
          <p:nvPr/>
        </p:nvSpPr>
        <p:spPr>
          <a:xfrm>
            <a:off x="8850498" y="6522330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3"/>
          <p:cNvSpPr txBox="1"/>
          <p:nvPr/>
        </p:nvSpPr>
        <p:spPr>
          <a:xfrm>
            <a:off x="7980045" y="6290310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21950" y="5793105"/>
            <a:ext cx="1448435" cy="86804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7697959" y="220452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21955" y="2185670"/>
            <a:ext cx="0" cy="7835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95915" y="2597785"/>
            <a:ext cx="1448435" cy="86804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9263792" y="317529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39305" y="3129915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2" descr="untitled.759"/>
          <p:cNvPicPr>
            <a:picLocks noChangeAspect="1"/>
          </p:cNvPicPr>
          <p:nvPr/>
        </p:nvPicPr>
        <p:blipFill>
          <a:blip r:embed="rId23"/>
          <a:srcRect l="24036" t="26896" r="32159" b="10138"/>
          <a:stretch>
            <a:fillRect/>
          </a:stretch>
        </p:blipFill>
        <p:spPr>
          <a:xfrm>
            <a:off x="8462645" y="2849245"/>
            <a:ext cx="686435" cy="694055"/>
          </a:xfrm>
          <a:prstGeom prst="rect">
            <a:avLst/>
          </a:prstGeom>
        </p:spPr>
      </p:pic>
      <p:sp>
        <p:nvSpPr>
          <p:cNvPr id="63" name="TextBox 46"/>
          <p:cNvSpPr txBox="1"/>
          <p:nvPr/>
        </p:nvSpPr>
        <p:spPr>
          <a:xfrm>
            <a:off x="8085323" y="3466075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69" name="直接连接符 68"/>
          <p:cNvCxnSpPr/>
          <p:nvPr/>
        </p:nvCxnSpPr>
        <p:spPr>
          <a:xfrm flipV="1">
            <a:off x="7362243" y="517769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169275" y="5177790"/>
            <a:ext cx="6350" cy="10483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7334938" y="620321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904404" y="6290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962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26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5862638" y="4222750"/>
            <a:ext cx="1674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(NPT ¾ 200mm)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30988" y="4930775"/>
            <a:ext cx="0" cy="944563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2213" y="5865813"/>
            <a:ext cx="3540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0725" y="1666875"/>
            <a:ext cx="85090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476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4098925" y="2444750"/>
            <a:ext cx="213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(NPT ¾  200mm lengthen)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44" name="TextBox 18"/>
          <p:cNvSpPr txBox="1">
            <a:spLocks noChangeArrowheads="1"/>
          </p:cNvSpPr>
          <p:nvPr/>
        </p:nvSpPr>
        <p:spPr bwMode="auto">
          <a:xfrm>
            <a:off x="4048125" y="5749925"/>
            <a:ext cx="2252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(NPT ¾  500mm lengthen)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8208963" y="2214563"/>
            <a:ext cx="373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8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288" y="14288"/>
            <a:ext cx="8539163" cy="706437"/>
          </a:xfrm>
          <a:prstGeom prst="rect">
            <a:avLst/>
          </a:prstGeom>
        </p:spPr>
        <p:txBody>
          <a:bodyPr lIns="121917" tIns="60958" rIns="121917" bIns="60958" anchor="ctr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C00000"/>
                </a:solidFill>
                <a:latin typeface="Calibri Light"/>
              </a:rPr>
              <a:t>Dome camera Indoor pendent  mount</a:t>
            </a:r>
            <a:endParaRPr lang="zh-CN" altLang="en-US" sz="4400" dirty="0">
              <a:solidFill>
                <a:srgbClr val="C00000"/>
              </a:solidFill>
              <a:latin typeface="Calibri Ligh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663" y="3721100"/>
            <a:ext cx="1993900" cy="793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24"/>
          <p:cNvSpPr txBox="1">
            <a:spLocks noChangeArrowheads="1"/>
          </p:cNvSpPr>
          <p:nvPr/>
        </p:nvSpPr>
        <p:spPr bwMode="auto">
          <a:xfrm>
            <a:off x="1651000" y="1484313"/>
            <a:ext cx="1498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14349" name="TextBox 26"/>
          <p:cNvSpPr txBox="1">
            <a:spLocks noChangeArrowheads="1"/>
          </p:cNvSpPr>
          <p:nvPr/>
        </p:nvSpPr>
        <p:spPr bwMode="auto">
          <a:xfrm>
            <a:off x="246063" y="550863"/>
            <a:ext cx="316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*Release: 2019Q1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850" y="5875338"/>
            <a:ext cx="85090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725" y="3721100"/>
            <a:ext cx="0" cy="215423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0725" y="1666875"/>
            <a:ext cx="9525" cy="2054225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50" y="1643063"/>
            <a:ext cx="0" cy="942975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075" y="1635125"/>
            <a:ext cx="355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114"/>
          <p:cNvSpPr txBox="1">
            <a:spLocks noChangeArrowheads="1"/>
          </p:cNvSpPr>
          <p:nvPr/>
        </p:nvSpPr>
        <p:spPr bwMode="auto">
          <a:xfrm>
            <a:off x="7134225" y="3043238"/>
            <a:ext cx="1998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indoor.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6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pic>
        <p:nvPicPr>
          <p:cNvPr id="14356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042988"/>
            <a:ext cx="8001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Box 29"/>
          <p:cNvSpPr txBox="1">
            <a:spLocks noChangeArrowheads="1"/>
          </p:cNvSpPr>
          <p:nvPr/>
        </p:nvSpPr>
        <p:spPr bwMode="auto">
          <a:xfrm>
            <a:off x="1724025" y="1857375"/>
            <a:ext cx="1363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14358" name="TextBox 32"/>
          <p:cNvSpPr txBox="1">
            <a:spLocks noChangeArrowheads="1"/>
          </p:cNvSpPr>
          <p:nvPr/>
        </p:nvSpPr>
        <p:spPr bwMode="auto">
          <a:xfrm>
            <a:off x="307975" y="1857375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59" name="TextBox 33"/>
          <p:cNvSpPr txBox="1">
            <a:spLocks noChangeArrowheads="1"/>
          </p:cNvSpPr>
          <p:nvPr/>
        </p:nvSpPr>
        <p:spPr bwMode="auto">
          <a:xfrm>
            <a:off x="1562100" y="18288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60" name="TextBox 34"/>
          <p:cNvSpPr txBox="1">
            <a:spLocks noChangeArrowheads="1"/>
          </p:cNvSpPr>
          <p:nvPr/>
        </p:nvSpPr>
        <p:spPr bwMode="auto">
          <a:xfrm>
            <a:off x="1620838" y="2854325"/>
            <a:ext cx="1620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61" name="TextBox 35"/>
          <p:cNvSpPr txBox="1">
            <a:spLocks noChangeArrowheads="1"/>
          </p:cNvSpPr>
          <p:nvPr/>
        </p:nvSpPr>
        <p:spPr bwMode="auto">
          <a:xfrm>
            <a:off x="331788" y="2614613"/>
            <a:ext cx="13192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14362" name="TextBox 120"/>
          <p:cNvSpPr txBox="1">
            <a:spLocks noChangeArrowheads="1"/>
          </p:cNvSpPr>
          <p:nvPr/>
        </p:nvSpPr>
        <p:spPr bwMode="auto">
          <a:xfrm>
            <a:off x="312738" y="2224088"/>
            <a:ext cx="1400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14363" name="TextBox 37"/>
          <p:cNvSpPr txBox="1">
            <a:spLocks noChangeArrowheads="1"/>
          </p:cNvSpPr>
          <p:nvPr/>
        </p:nvSpPr>
        <p:spPr bwMode="auto">
          <a:xfrm>
            <a:off x="1562100" y="28448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64" name="TextBox 38"/>
          <p:cNvSpPr txBox="1">
            <a:spLocks noChangeArrowheads="1"/>
          </p:cNvSpPr>
          <p:nvPr/>
        </p:nvSpPr>
        <p:spPr bwMode="auto">
          <a:xfrm>
            <a:off x="265113" y="3717925"/>
            <a:ext cx="1328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IPC361X LB/LE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IPC361X SR -F </a:t>
            </a:r>
          </a:p>
        </p:txBody>
      </p:sp>
      <p:sp>
        <p:nvSpPr>
          <p:cNvPr id="14365" name="TextBox 39"/>
          <p:cNvSpPr txBox="1">
            <a:spLocks noChangeArrowheads="1"/>
          </p:cNvSpPr>
          <p:nvPr/>
        </p:nvSpPr>
        <p:spPr bwMode="auto">
          <a:xfrm>
            <a:off x="1635125" y="3786188"/>
            <a:ext cx="156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66" name="TextBox 40"/>
          <p:cNvSpPr txBox="1">
            <a:spLocks noChangeArrowheads="1"/>
          </p:cNvSpPr>
          <p:nvPr/>
        </p:nvSpPr>
        <p:spPr bwMode="auto">
          <a:xfrm>
            <a:off x="1562100" y="3725863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67" name="TextBox 41"/>
          <p:cNvSpPr txBox="1">
            <a:spLocks noChangeArrowheads="1"/>
          </p:cNvSpPr>
          <p:nvPr/>
        </p:nvSpPr>
        <p:spPr bwMode="auto">
          <a:xfrm>
            <a:off x="166688" y="4278313"/>
            <a:ext cx="1863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68" name="TextBox 42"/>
          <p:cNvSpPr txBox="1">
            <a:spLocks noChangeArrowheads="1"/>
          </p:cNvSpPr>
          <p:nvPr/>
        </p:nvSpPr>
        <p:spPr bwMode="auto">
          <a:xfrm>
            <a:off x="1727200" y="4510088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69" name="TextBox 50"/>
          <p:cNvSpPr txBox="1">
            <a:spLocks noChangeArrowheads="1"/>
          </p:cNvSpPr>
          <p:nvPr/>
        </p:nvSpPr>
        <p:spPr bwMode="auto">
          <a:xfrm>
            <a:off x="188913" y="4467225"/>
            <a:ext cx="1697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14370" name="TextBox 51"/>
          <p:cNvSpPr txBox="1">
            <a:spLocks noChangeArrowheads="1"/>
          </p:cNvSpPr>
          <p:nvPr/>
        </p:nvSpPr>
        <p:spPr bwMode="auto">
          <a:xfrm>
            <a:off x="1555750" y="450215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71" name="TextBox 52"/>
          <p:cNvSpPr txBox="1">
            <a:spLocks noChangeArrowheads="1"/>
          </p:cNvSpPr>
          <p:nvPr/>
        </p:nvSpPr>
        <p:spPr bwMode="auto">
          <a:xfrm>
            <a:off x="1822450" y="5521325"/>
            <a:ext cx="1263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TR-JB04-D-IN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72" name="TextBox 53"/>
          <p:cNvSpPr txBox="1">
            <a:spLocks noChangeArrowheads="1"/>
          </p:cNvSpPr>
          <p:nvPr/>
        </p:nvSpPr>
        <p:spPr bwMode="auto">
          <a:xfrm>
            <a:off x="355600" y="5522913"/>
            <a:ext cx="1323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4373" name="TextBox 54"/>
          <p:cNvSpPr txBox="1">
            <a:spLocks noChangeArrowheads="1"/>
          </p:cNvSpPr>
          <p:nvPr/>
        </p:nvSpPr>
        <p:spPr bwMode="auto">
          <a:xfrm>
            <a:off x="1570038" y="5472113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74" name="TextBox 137"/>
          <p:cNvSpPr txBox="1">
            <a:spLocks noChangeArrowheads="1"/>
          </p:cNvSpPr>
          <p:nvPr/>
        </p:nvSpPr>
        <p:spPr bwMode="auto">
          <a:xfrm>
            <a:off x="36513" y="5961063"/>
            <a:ext cx="1952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14375" name="TextBox 163"/>
          <p:cNvSpPr txBox="1">
            <a:spLocks noChangeArrowheads="1"/>
          </p:cNvSpPr>
          <p:nvPr/>
        </p:nvSpPr>
        <p:spPr bwMode="auto">
          <a:xfrm>
            <a:off x="1662113" y="6096000"/>
            <a:ext cx="152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>
              <a:solidFill>
                <a:srgbClr val="FF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76" name="TextBox 57"/>
          <p:cNvSpPr txBox="1">
            <a:spLocks noChangeArrowheads="1"/>
          </p:cNvSpPr>
          <p:nvPr/>
        </p:nvSpPr>
        <p:spPr bwMode="auto">
          <a:xfrm>
            <a:off x="1581150" y="608012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4377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9" t="11647" r="39229" b="31503"/>
          <a:stretch>
            <a:fillRect/>
          </a:stretch>
        </p:blipFill>
        <p:spPr bwMode="auto">
          <a:xfrm>
            <a:off x="6310313" y="2717800"/>
            <a:ext cx="75088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4" t="17027" r="44716" b="16022"/>
          <a:stretch>
            <a:fillRect/>
          </a:stretch>
        </p:blipFill>
        <p:spPr bwMode="auto">
          <a:xfrm>
            <a:off x="4978400" y="1076325"/>
            <a:ext cx="390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9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0" t="3963" r="46185" b="16856"/>
          <a:stretch>
            <a:fillRect/>
          </a:stretch>
        </p:blipFill>
        <p:spPr bwMode="auto">
          <a:xfrm>
            <a:off x="4965700" y="3895725"/>
            <a:ext cx="3254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2765425"/>
            <a:ext cx="1130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1" name="文本框 46"/>
          <p:cNvSpPr txBox="1">
            <a:spLocks noChangeArrowheads="1"/>
          </p:cNvSpPr>
          <p:nvPr/>
        </p:nvSpPr>
        <p:spPr bwMode="auto">
          <a:xfrm>
            <a:off x="331788" y="3178175"/>
            <a:ext cx="1311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sp>
        <p:nvSpPr>
          <p:cNvPr id="14382" name="矩形 1"/>
          <p:cNvSpPr>
            <a:spLocks noChangeArrowheads="1"/>
          </p:cNvSpPr>
          <p:nvPr/>
        </p:nvSpPr>
        <p:spPr bwMode="auto">
          <a:xfrm>
            <a:off x="168275" y="4638675"/>
            <a:ext cx="1768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383" name="图片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952">
            <a:off x="10955338" y="2757488"/>
            <a:ext cx="12763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10575925" y="3709988"/>
            <a:ext cx="64293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338" y="1854200"/>
            <a:ext cx="2790825" cy="31591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386" name="TextBox 25"/>
          <p:cNvSpPr txBox="1">
            <a:spLocks noChangeArrowheads="1"/>
          </p:cNvSpPr>
          <p:nvPr/>
        </p:nvSpPr>
        <p:spPr bwMode="auto">
          <a:xfrm>
            <a:off x="4398963" y="6215063"/>
            <a:ext cx="1535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387" name="TextBox 25"/>
          <p:cNvSpPr txBox="1">
            <a:spLocks noChangeArrowheads="1"/>
          </p:cNvSpPr>
          <p:nvPr/>
        </p:nvSpPr>
        <p:spPr bwMode="auto">
          <a:xfrm>
            <a:off x="4375150" y="2921000"/>
            <a:ext cx="1535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>
              <a:solidFill>
                <a:srgbClr val="0000FF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80988" y="2282825"/>
            <a:ext cx="2790825" cy="13668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338" y="3759200"/>
            <a:ext cx="2790825" cy="43338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7813" y="4310063"/>
            <a:ext cx="2790825" cy="10287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813" y="5502275"/>
            <a:ext cx="2790825" cy="31591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813" y="6007100"/>
            <a:ext cx="2790825" cy="43338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393" name="TextBox 163"/>
          <p:cNvSpPr txBox="1">
            <a:spLocks noChangeArrowheads="1"/>
          </p:cNvSpPr>
          <p:nvPr/>
        </p:nvSpPr>
        <p:spPr bwMode="auto">
          <a:xfrm>
            <a:off x="2058988" y="6515100"/>
            <a:ext cx="1004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TR-JB08</a:t>
            </a:r>
            <a:endParaRPr lang="zh-CN" altLang="en-US" sz="1400" dirty="0">
              <a:solidFill>
                <a:srgbClr val="FF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50825" y="6515100"/>
            <a:ext cx="2790825" cy="27781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395" name="TextBox 57"/>
          <p:cNvSpPr txBox="1">
            <a:spLocks noChangeArrowheads="1"/>
          </p:cNvSpPr>
          <p:nvPr/>
        </p:nvSpPr>
        <p:spPr bwMode="auto">
          <a:xfrm>
            <a:off x="1970088" y="6488113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+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96" name="TextBox 137"/>
          <p:cNvSpPr txBox="1">
            <a:spLocks noChangeArrowheads="1"/>
          </p:cNvSpPr>
          <p:nvPr/>
        </p:nvSpPr>
        <p:spPr bwMode="auto">
          <a:xfrm>
            <a:off x="146050" y="6481763"/>
            <a:ext cx="1952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Dual-channel </a:t>
            </a:r>
            <a:r>
              <a:rPr lang="en-US" altLang="zh-CN" sz="1400" dirty="0">
                <a:solidFill>
                  <a:srgbClr val="0000FF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dome</a:t>
            </a:r>
          </a:p>
        </p:txBody>
      </p:sp>
    </p:spTree>
    <p:extLst>
      <p:ext uri="{BB962C8B-B14F-4D97-AF65-F5344CB8AC3E}">
        <p14:creationId xmlns:p14="http://schemas.microsoft.com/office/powerpoint/2010/main" val="34935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346" y="568969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564" y="517089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69823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8584" y="547963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302089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77108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98474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69823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23125" y="1680210"/>
            <a:ext cx="17145" cy="28168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98736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62752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63094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76210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231502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341002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343193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313083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206167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6" y="2241754"/>
            <a:ext cx="1005189" cy="71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61233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655" y="1692910"/>
            <a:ext cx="22225" cy="41636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69296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133945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80432" y="584409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3110518"/>
            <a:ext cx="1306286" cy="613545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69238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607" y="157471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10" cstate="print"/>
          <a:srcRect l="22502" t="11140" r="23969" b="19852"/>
          <a:stretch>
            <a:fillRect/>
          </a:stretch>
        </p:blipFill>
        <p:spPr>
          <a:xfrm>
            <a:off x="5694769" y="1816086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440112" y="2377522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3664" y="92960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321" y="231502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9363" y="5408285"/>
            <a:ext cx="1856105" cy="89027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341729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9958" y="586037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2786" y="2395378"/>
            <a:ext cx="852169" cy="3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79680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155962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6"/>
          <a:srcRect l="6225" t="24946" r="35206" b="31715"/>
          <a:stretch>
            <a:fillRect/>
          </a:stretch>
        </p:blipFill>
        <p:spPr>
          <a:xfrm>
            <a:off x="2642704" y="312369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71456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26" name="Picture 2" descr="0235C4NY-F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761312" y="2332889"/>
            <a:ext cx="1055143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43851" y="2423145"/>
            <a:ext cx="955972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2" descr="untitled.759"/>
          <p:cNvPicPr>
            <a:picLocks noChangeAspect="1"/>
          </p:cNvPicPr>
          <p:nvPr/>
        </p:nvPicPr>
        <p:blipFill>
          <a:blip r:embed="rId19"/>
          <a:srcRect l="24036" t="26896" r="32159" b="10138"/>
          <a:stretch>
            <a:fillRect/>
          </a:stretch>
        </p:blipFill>
        <p:spPr>
          <a:xfrm>
            <a:off x="9152890" y="4130040"/>
            <a:ext cx="686435" cy="694055"/>
          </a:xfrm>
          <a:prstGeom prst="rect">
            <a:avLst/>
          </a:prstGeom>
        </p:spPr>
      </p:pic>
      <p:sp>
        <p:nvSpPr>
          <p:cNvPr id="50" name="TextBox 46"/>
          <p:cNvSpPr txBox="1"/>
          <p:nvPr/>
        </p:nvSpPr>
        <p:spPr>
          <a:xfrm>
            <a:off x="8795253" y="4756395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53" name="TextBox 13"/>
          <p:cNvSpPr txBox="1"/>
          <p:nvPr/>
        </p:nvSpPr>
        <p:spPr>
          <a:xfrm>
            <a:off x="7447252" y="4053449"/>
            <a:ext cx="1462613" cy="366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7225280" y="4478732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19385" y="3841750"/>
            <a:ext cx="1838960" cy="982345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9919415" y="447520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7" descr="C:\Users\z05278\AppData\Local\Microsoft\Windows\INetCache\Content.Word\双目支架海外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9622" r="25882" b="12997"/>
          <a:stretch>
            <a:fillRect/>
          </a:stretch>
        </p:blipFill>
        <p:spPr>
          <a:xfrm>
            <a:off x="186690" y="4053205"/>
            <a:ext cx="1186815" cy="706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8"/>
          <p:cNvSpPr txBox="1"/>
          <p:nvPr/>
        </p:nvSpPr>
        <p:spPr>
          <a:xfrm>
            <a:off x="43983" y="4824093"/>
            <a:ext cx="1472038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IPC2K24SE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307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31398" y="2092964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7" y="1084345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87553" y="2275700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78260" y="356386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81046" y="2269894"/>
            <a:ext cx="0" cy="1308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78260" y="2278072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985" y="4039685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102924" y="5128584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56766" y="1636701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85054" y="2258916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20702" y="252593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35960" y="1482490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16017" y="1937150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94405" y="450365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61412" y="1937150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685" y="1187139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72999" y="2251480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65481" y="2640099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31398" y="3377569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153966" y="1448106"/>
            <a:ext cx="933450" cy="584387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3978260" y="3563867"/>
            <a:ext cx="0" cy="1308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78260" y="486147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"/>
          <p:cNvSpPr txBox="1"/>
          <p:nvPr/>
        </p:nvSpPr>
        <p:spPr>
          <a:xfrm>
            <a:off x="3978260" y="3176456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支架-FL"/>
          <p:cNvPicPr>
            <a:picLocks noChangeAspect="1"/>
          </p:cNvPicPr>
          <p:nvPr/>
        </p:nvPicPr>
        <p:blipFill>
          <a:blip r:embed="rId10"/>
          <a:srcRect l="19510" t="30673" r="30525" b="18271"/>
          <a:stretch>
            <a:fillRect/>
          </a:stretch>
        </p:blipFill>
        <p:spPr>
          <a:xfrm>
            <a:off x="5313145" y="2850797"/>
            <a:ext cx="1297225" cy="843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93132" y="3708129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TR-WM07P-A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6788" y="5370881"/>
            <a:ext cx="683997" cy="1206550"/>
          </a:xfrm>
          <a:prstGeom prst="rect">
            <a:avLst/>
          </a:prstGeom>
        </p:spPr>
      </p:pic>
      <p:sp>
        <p:nvSpPr>
          <p:cNvPr id="34" name="TextBox 31"/>
          <p:cNvSpPr txBox="1"/>
          <p:nvPr/>
        </p:nvSpPr>
        <p:spPr>
          <a:xfrm>
            <a:off x="5135688" y="6577431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TR-CM08P-A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978260" y="4872602"/>
            <a:ext cx="0" cy="1308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961412" y="618133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972450" y="5785244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640159" y="6000053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2779" y="4757539"/>
            <a:ext cx="1425214" cy="20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1568110"/>
            <a:ext cx="1307420" cy="7301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3350" y="2298531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5615695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576" y="5096900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532153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7060" y="324998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4000177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3213833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195097" y="1912632"/>
            <a:ext cx="17008" cy="27388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02508" y="2216456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2826458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1860038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1991190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2568643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3649112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05992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57274" y="1922058"/>
            <a:ext cx="20302" cy="37589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1917126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156811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5670546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1924553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2280576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1606208"/>
            <a:ext cx="623570" cy="636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4208" y="1825781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9838" y="5127053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0583" y="2771881"/>
            <a:ext cx="1696085" cy="774700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9790518" y="2334959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329753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5716195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图片 2" descr="untitled.759"/>
          <p:cNvPicPr>
            <a:picLocks noChangeAspect="1"/>
          </p:cNvPicPr>
          <p:nvPr/>
        </p:nvPicPr>
        <p:blipFill>
          <a:blip r:embed="rId11"/>
          <a:srcRect l="24036" t="26896" r="32159" b="10138"/>
          <a:stretch>
            <a:fillRect/>
          </a:stretch>
        </p:blipFill>
        <p:spPr>
          <a:xfrm>
            <a:off x="9113365" y="4306274"/>
            <a:ext cx="686435" cy="694055"/>
          </a:xfrm>
          <a:prstGeom prst="rect">
            <a:avLst/>
          </a:prstGeom>
        </p:spPr>
      </p:pic>
      <p:sp>
        <p:nvSpPr>
          <p:cNvPr id="79" name="TextBox 46"/>
          <p:cNvSpPr txBox="1"/>
          <p:nvPr/>
        </p:nvSpPr>
        <p:spPr>
          <a:xfrm>
            <a:off x="8755728" y="4932629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80" name="TextBox 13"/>
          <p:cNvSpPr txBox="1"/>
          <p:nvPr/>
        </p:nvSpPr>
        <p:spPr>
          <a:xfrm>
            <a:off x="7407727" y="4229683"/>
            <a:ext cx="1462613" cy="366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7185755" y="4654966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9879890" y="4651435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6155" y="3994232"/>
            <a:ext cx="1838960" cy="9823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6" y="1780536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297189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26005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655" y="2966085"/>
            <a:ext cx="0" cy="1308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297426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6272" y="318565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27455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33289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295510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22212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25569" y="217868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63334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393318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63334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0294" y="188333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294767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143575" y="2144297"/>
            <a:ext cx="933450" cy="584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450965" y="2936875"/>
            <a:ext cx="3810" cy="27990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1839" y="4122673"/>
            <a:ext cx="164179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133029" y="4901057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615032" y="4935444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743483" y="4737647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4183214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9" cstate="print"/>
          <a:srcRect l="26079" t="10688" r="21762" b="19816"/>
          <a:stretch>
            <a:fillRect/>
          </a:stretch>
        </p:blipFill>
        <p:spPr bwMode="auto">
          <a:xfrm>
            <a:off x="4925075" y="4228856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7410" y="283150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1374" y="1488869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 descr="金属大酒杯- FR"/>
          <p:cNvPicPr>
            <a:picLocks noChangeAspect="1"/>
          </p:cNvPicPr>
          <p:nvPr/>
        </p:nvPicPr>
        <p:blipFill>
          <a:blip r:embed="rId14"/>
          <a:srcRect l="16018" t="22611" r="23392" b="23228"/>
          <a:stretch>
            <a:fillRect/>
          </a:stretch>
        </p:blipFill>
        <p:spPr>
          <a:xfrm>
            <a:off x="146464" y="4183213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-136157" y="4752294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0" name="图片 49" descr="2020070801.3051"/>
          <p:cNvPicPr>
            <a:picLocks noChangeAspect="1"/>
          </p:cNvPicPr>
          <p:nvPr/>
        </p:nvPicPr>
        <p:blipFill>
          <a:blip r:embed="rId15"/>
          <a:srcRect l="27227" t="20493" r="24100" b="29956"/>
          <a:stretch>
            <a:fillRect/>
          </a:stretch>
        </p:blipFill>
        <p:spPr>
          <a:xfrm>
            <a:off x="1199161" y="3347820"/>
            <a:ext cx="1016621" cy="532340"/>
          </a:xfrm>
          <a:prstGeom prst="rect">
            <a:avLst/>
          </a:prstGeom>
        </p:spPr>
      </p:pic>
      <p:sp>
        <p:nvSpPr>
          <p:cNvPr id="51" name="TextBox 49"/>
          <p:cNvSpPr txBox="1"/>
          <p:nvPr/>
        </p:nvSpPr>
        <p:spPr>
          <a:xfrm>
            <a:off x="957212" y="3871121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138201" y="3379927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200170" y="3903437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1250" y="4493260"/>
            <a:ext cx="1951355" cy="11544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77145" y="5739765"/>
            <a:ext cx="1841500" cy="1049655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6455014" y="5735698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" descr="untitled.759"/>
          <p:cNvPicPr>
            <a:picLocks noChangeAspect="1"/>
          </p:cNvPicPr>
          <p:nvPr/>
        </p:nvPicPr>
        <p:blipFill>
          <a:blip r:embed="rId21"/>
          <a:srcRect l="24036" t="26896" r="32159" b="10138"/>
          <a:stretch>
            <a:fillRect/>
          </a:stretch>
        </p:blipFill>
        <p:spPr>
          <a:xfrm>
            <a:off x="8469630" y="5368925"/>
            <a:ext cx="686435" cy="694055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9389187" y="5730053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6"/>
          <p:cNvSpPr txBox="1"/>
          <p:nvPr/>
        </p:nvSpPr>
        <p:spPr>
          <a:xfrm>
            <a:off x="8124058" y="6164190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33" name="TextBox 51"/>
          <p:cNvSpPr txBox="1"/>
          <p:nvPr/>
        </p:nvSpPr>
        <p:spPr>
          <a:xfrm>
            <a:off x="6132657" y="5309281"/>
            <a:ext cx="2255573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</a:p>
        </p:txBody>
      </p:sp>
      <p:pic>
        <p:nvPicPr>
          <p:cNvPr id="54" name="图片 53" descr="F:\work\产品彩页\4MP大靶面全彩\筒机\UNV\0235C70E-FR.png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39212" r="28263" b="28145"/>
          <a:stretch/>
        </p:blipFill>
        <p:spPr bwMode="auto">
          <a:xfrm>
            <a:off x="170460" y="5189291"/>
            <a:ext cx="1028522" cy="455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矩形 54"/>
          <p:cNvSpPr/>
          <p:nvPr/>
        </p:nvSpPr>
        <p:spPr>
          <a:xfrm>
            <a:off x="138201" y="5645196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LE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454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21847" cy="4027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7180" r="15915" b="21703"/>
          <a:stretch>
            <a:fillRect/>
          </a:stretch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573330" y="4972833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" descr="untitled.759"/>
          <p:cNvPicPr>
            <a:picLocks noChangeAspect="1"/>
          </p:cNvPicPr>
          <p:nvPr/>
        </p:nvPicPr>
        <p:blipFill>
          <a:blip r:embed="rId10"/>
          <a:srcRect l="24036" t="26896" r="32159" b="10138"/>
          <a:stretch>
            <a:fillRect/>
          </a:stretch>
        </p:blipFill>
        <p:spPr>
          <a:xfrm>
            <a:off x="4970560" y="4543260"/>
            <a:ext cx="686435" cy="694055"/>
          </a:xfrm>
          <a:prstGeom prst="rect">
            <a:avLst/>
          </a:prstGeom>
        </p:spPr>
      </p:pic>
      <p:sp>
        <p:nvSpPr>
          <p:cNvPr id="30" name="TextBox 46"/>
          <p:cNvSpPr txBox="1"/>
          <p:nvPr/>
        </p:nvSpPr>
        <p:spPr>
          <a:xfrm>
            <a:off x="4593342" y="5282543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31" name="TextBox 51"/>
          <p:cNvSpPr txBox="1"/>
          <p:nvPr/>
        </p:nvSpPr>
        <p:spPr>
          <a:xfrm>
            <a:off x="2686111" y="4636106"/>
            <a:ext cx="2255573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881441" y="496517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55" y="4430683"/>
            <a:ext cx="1840840" cy="98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3465" y="344149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43978" y="4191686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57772" y="3405342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6275" y="1654748"/>
            <a:ext cx="6322" cy="21977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08913" y="2407965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64414" y="3048123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097517" y="2051547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1815" y="2182699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26275" y="2735627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26275" y="3830625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45093" y="3852532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TR-CM06-D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32595" y="5314646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9938" y="4591089"/>
            <a:ext cx="1604645" cy="1355090"/>
          </a:xfrm>
          <a:prstGeom prst="rect">
            <a:avLst/>
          </a:prstGeom>
        </p:spPr>
      </p:pic>
      <p:pic>
        <p:nvPicPr>
          <p:cNvPr id="55" name="图片 2" descr="untitled.759"/>
          <p:cNvPicPr>
            <a:picLocks noChangeAspect="1"/>
          </p:cNvPicPr>
          <p:nvPr/>
        </p:nvPicPr>
        <p:blipFill>
          <a:blip r:embed="rId14"/>
          <a:srcRect l="24036" t="26896" r="32159" b="10138"/>
          <a:stretch>
            <a:fillRect/>
          </a:stretch>
        </p:blipFill>
        <p:spPr>
          <a:xfrm>
            <a:off x="9300038" y="1248051"/>
            <a:ext cx="686435" cy="694055"/>
          </a:xfrm>
          <a:prstGeom prst="rect">
            <a:avLst/>
          </a:prstGeom>
        </p:spPr>
      </p:pic>
      <p:sp>
        <p:nvSpPr>
          <p:cNvPr id="56" name="TextBox 46"/>
          <p:cNvSpPr txBox="1"/>
          <p:nvPr/>
        </p:nvSpPr>
        <p:spPr>
          <a:xfrm>
            <a:off x="8942401" y="1874406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332595" y="1675378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3"/>
          <p:cNvSpPr txBox="1"/>
          <p:nvPr/>
        </p:nvSpPr>
        <p:spPr>
          <a:xfrm>
            <a:off x="7488639" y="1211612"/>
            <a:ext cx="1462613" cy="366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114942" y="4984400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r="30499"/>
          <a:stretch>
            <a:fillRect/>
          </a:stretch>
        </p:blipFill>
        <p:spPr>
          <a:xfrm>
            <a:off x="477520" y="4140205"/>
            <a:ext cx="853440" cy="95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1" name="组合 90"/>
          <p:cNvGrpSpPr>
            <a:grpSpLocks noChangeAspect="1"/>
          </p:cNvGrpSpPr>
          <p:nvPr/>
        </p:nvGrpSpPr>
        <p:grpSpPr>
          <a:xfrm>
            <a:off x="1788975" y="1058473"/>
            <a:ext cx="8564989" cy="5242291"/>
            <a:chOff x="1788975" y="1058473"/>
            <a:chExt cx="9091901" cy="5564793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788975" y="1320435"/>
              <a:ext cx="52033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570616" y="1185213"/>
              <a:ext cx="572711" cy="30070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124620" y="1498436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TR-UF45-A-IN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3193" y="2686104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243" y="2401765"/>
              <a:ext cx="66892" cy="331867"/>
            </a:xfrm>
            <a:prstGeom prst="rect">
              <a:avLst/>
            </a:prstGeom>
            <a:noFill/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2843" y="1660059"/>
              <a:ext cx="91156" cy="5517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570617" y="2165612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TR-SE45-A-IN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2933" y="3440413"/>
              <a:ext cx="1486659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1" name="图片 1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1669" y="2939549"/>
              <a:ext cx="353259" cy="580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5908609" y="1876740"/>
              <a:ext cx="0" cy="670533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43936" y="4350393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3964" y="3941098"/>
              <a:ext cx="580948" cy="39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4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40756" y="3772984"/>
              <a:ext cx="445997" cy="54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68281" y="4902023"/>
              <a:ext cx="590947" cy="54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直接连接符 16"/>
            <p:cNvCxnSpPr/>
            <p:nvPr/>
          </p:nvCxnSpPr>
          <p:spPr>
            <a:xfrm>
              <a:off x="5573587" y="1876740"/>
              <a:ext cx="335023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65281" y="2547272"/>
              <a:ext cx="743329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280278" y="1318007"/>
              <a:ext cx="2081321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0800000" flipH="1" flipV="1">
              <a:off x="2270979" y="1307400"/>
              <a:ext cx="9298" cy="4787436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44004" y="2970670"/>
              <a:ext cx="2304320" cy="71875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(200mm)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(support side cabling)</a:t>
              </a:r>
            </a:p>
            <a:p>
              <a:pPr algn="ctr"/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3366" y="1698115"/>
              <a:ext cx="2066452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adaptor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(support side cabling)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3933" y="3868235"/>
              <a:ext cx="1746299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Pole mount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82248" y="5012610"/>
              <a:ext cx="1746299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Corner mount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7959" y="5090925"/>
              <a:ext cx="1746299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Wall mount 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(Longer bracket)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137" y="2286578"/>
              <a:ext cx="244273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(200mm)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18779" y="1642169"/>
              <a:ext cx="2154771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(500mm)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3936" y="5468720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280277" y="5373652"/>
              <a:ext cx="1486659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793700" y="4153986"/>
              <a:ext cx="17360" cy="21921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08757" y="4820742"/>
              <a:ext cx="647609" cy="1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04007" y="5011243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TR-JB12-IN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042266" y="4820741"/>
              <a:ext cx="762005" cy="2117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792128" y="5378464"/>
              <a:ext cx="4050773" cy="1378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 flipH="1" flipV="1">
              <a:off x="5090685" y="4773116"/>
              <a:ext cx="1237200" cy="1059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485219" y="4298248"/>
              <a:ext cx="2042923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Steel</a:t>
              </a:r>
              <a:r>
                <a:rPr lang="zh-CN" alt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TR-UP08-A-IN</a:t>
              </a:r>
            </a:p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Al Alloy</a:t>
              </a:r>
              <a:r>
                <a:rPr lang="zh-CN" alt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TR-UP08-B-IN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449283" y="5433594"/>
              <a:ext cx="2117256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Steel </a:t>
              </a:r>
              <a:r>
                <a:rPr lang="zh-CN" altLang="en-US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TR-UC08-A-IN</a:t>
              </a:r>
            </a:p>
            <a:p>
              <a:pPr algn="ctr"/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Al Alloy </a:t>
              </a:r>
              <a:r>
                <a:rPr lang="zh-CN" altLang="en-US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TR-UC08-B-IN</a:t>
              </a:r>
              <a:endParaRPr lang="zh-CN" altLang="en-US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850789" y="3872947"/>
              <a:ext cx="2359808" cy="522732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Wall mount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(Shorter bracket)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2280277" y="4170827"/>
              <a:ext cx="1486659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908609" y="1997025"/>
              <a:ext cx="1932656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8101431" y="1816602"/>
              <a:ext cx="572711" cy="300705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607289" y="2177453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TR-UF45-A-IN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280278" y="3259984"/>
              <a:ext cx="2164953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696878" y="4140205"/>
              <a:ext cx="4146023" cy="7364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280277" y="1936880"/>
              <a:ext cx="2824651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280278" y="2607411"/>
              <a:ext cx="2164953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2354610" y="1137587"/>
              <a:ext cx="8406523" cy="26151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114"/>
            <p:cNvSpPr txBox="1"/>
            <p:nvPr/>
          </p:nvSpPr>
          <p:spPr>
            <a:xfrm>
              <a:off x="9052076" y="1161079"/>
              <a:ext cx="1828800" cy="130683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adaptor is for </a:t>
              </a:r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indoor</a:t>
              </a:r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.</a:t>
              </a:r>
            </a:p>
            <a:p>
              <a:pPr algn="ctr"/>
              <a:endPara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Outdoor installation should take care of waterproof.</a:t>
              </a:r>
            </a:p>
          </p:txBody>
        </p:sp>
        <p:sp>
          <p:nvSpPr>
            <p:cNvPr id="52" name="TextBox 62"/>
            <p:cNvSpPr txBox="1"/>
            <p:nvPr/>
          </p:nvSpPr>
          <p:spPr>
            <a:xfrm>
              <a:off x="2310511" y="1058473"/>
              <a:ext cx="2066452" cy="55399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adaptor</a:t>
              </a:r>
            </a:p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(support side cabling)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5359" y="5697388"/>
              <a:ext cx="652479" cy="648789"/>
            </a:xfrm>
            <a:prstGeom prst="rect">
              <a:avLst/>
            </a:prstGeom>
          </p:spPr>
        </p:pic>
        <p:sp>
          <p:nvSpPr>
            <p:cNvPr id="54" name="矩形 53"/>
            <p:cNvSpPr/>
            <p:nvPr/>
          </p:nvSpPr>
          <p:spPr>
            <a:xfrm>
              <a:off x="1843702" y="5810037"/>
              <a:ext cx="2359808" cy="522732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Wall mount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(Swan neck bracket)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2261432" y="6107293"/>
              <a:ext cx="1772532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80"/>
            <p:cNvSpPr txBox="1"/>
            <p:nvPr/>
          </p:nvSpPr>
          <p:spPr>
            <a:xfrm>
              <a:off x="3797949" y="6284716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TR-WE45-B-IN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60" name="图片 59" descr="http://sgcdn.uniview.com/res/201511/10/20151110_1605273_1-B_788193_140445_0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26902"/>
            <a:stretch>
              <a:fillRect/>
            </a:stretch>
          </p:blipFill>
          <p:spPr bwMode="auto">
            <a:xfrm>
              <a:off x="6375511" y="4249237"/>
              <a:ext cx="655016" cy="81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图片 63" descr="http://sgcdn.uniview.com/res/201511/10/20151110_1605287_1-B_788242_140445_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5000" r="11081" b="4167"/>
            <a:stretch>
              <a:fillRect/>
            </a:stretch>
          </p:blipFill>
          <p:spPr>
            <a:xfrm>
              <a:off x="3910257" y="4872120"/>
              <a:ext cx="813350" cy="66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直接连接符 69"/>
            <p:cNvCxnSpPr/>
            <p:nvPr/>
          </p:nvCxnSpPr>
          <p:spPr>
            <a:xfrm flipV="1">
              <a:off x="9917598" y="4147569"/>
              <a:ext cx="843535" cy="6418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9917598" y="5382145"/>
              <a:ext cx="843535" cy="6418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直接连接符 92"/>
          <p:cNvCxnSpPr/>
          <p:nvPr/>
        </p:nvCxnSpPr>
        <p:spPr>
          <a:xfrm flipV="1">
            <a:off x="7445702" y="6027103"/>
            <a:ext cx="2792549" cy="217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/>
          <p:nvPr/>
        </p:nvPicPr>
        <p:blipFill>
          <a:blip r:embed="rId12"/>
          <a:stretch>
            <a:fillRect/>
          </a:stretch>
        </p:blipFill>
        <p:spPr>
          <a:xfrm rot="21369023">
            <a:off x="10636390" y="1241554"/>
            <a:ext cx="1323975" cy="1628775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5195" y="5672476"/>
            <a:ext cx="749127" cy="115968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14"/>
          <a:srcRect t="19735" r="20304"/>
          <a:stretch>
            <a:fillRect/>
          </a:stretch>
        </p:blipFill>
        <p:spPr>
          <a:xfrm>
            <a:off x="10786958" y="4562157"/>
            <a:ext cx="925602" cy="1026404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3213" y="3282727"/>
            <a:ext cx="692984" cy="1195515"/>
          </a:xfrm>
          <a:prstGeom prst="rect">
            <a:avLst/>
          </a:prstGeom>
        </p:spPr>
      </p:pic>
      <p:sp>
        <p:nvSpPr>
          <p:cNvPr id="99" name="TextBox 24"/>
          <p:cNvSpPr txBox="1"/>
          <p:nvPr/>
        </p:nvSpPr>
        <p:spPr>
          <a:xfrm>
            <a:off x="7171485" y="5702041"/>
            <a:ext cx="15427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0" name="图片 99" descr="4寸球全局定点红外款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r="34123"/>
          <a:stretch>
            <a:fillRect/>
          </a:stretch>
        </p:blipFill>
        <p:spPr bwMode="auto">
          <a:xfrm>
            <a:off x="194215" y="973733"/>
            <a:ext cx="782625" cy="124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图片 100" descr="4寸球全局定点白光款1.159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r="34330"/>
          <a:stretch>
            <a:fillRect/>
          </a:stretch>
        </p:blipFill>
        <p:spPr bwMode="auto">
          <a:xfrm>
            <a:off x="991314" y="976708"/>
            <a:ext cx="753460" cy="123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TextBox 20"/>
          <p:cNvSpPr txBox="1"/>
          <p:nvPr/>
        </p:nvSpPr>
        <p:spPr>
          <a:xfrm>
            <a:off x="156441" y="2237391"/>
            <a:ext cx="161555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IPC94144 Series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pic>
        <p:nvPicPr>
          <p:cNvPr id="6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542" y="5939152"/>
            <a:ext cx="144016" cy="543754"/>
          </a:xfrm>
          <a:prstGeom prst="rect">
            <a:avLst/>
          </a:prstGeom>
          <a:noFill/>
        </p:spPr>
      </p:pic>
      <p:sp>
        <p:nvSpPr>
          <p:cNvPr id="67" name="TextBox 62"/>
          <p:cNvSpPr txBox="1"/>
          <p:nvPr/>
        </p:nvSpPr>
        <p:spPr>
          <a:xfrm>
            <a:off x="6949786" y="652529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92543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55437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6839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500516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429182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86690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34439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95950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69746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5126" y="534154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518217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6444" y="6040279"/>
            <a:ext cx="217793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(US 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Standard)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204615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2809" y="2566701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05413" y="3300128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6315" y="3117840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99604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53012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202421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64309" y="103102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65418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551420" y="2045970"/>
            <a:ext cx="0" cy="8528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738742" y="289220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86690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3106355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65867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543674" y="2048658"/>
            <a:ext cx="675932" cy="346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534275" y="3665855"/>
            <a:ext cx="6851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42014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45961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55375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65296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69030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800" y="143478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90022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188047" y="5488052"/>
            <a:ext cx="1487805" cy="953135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117655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9154" y="2566624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503198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63128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67010" y="4592955"/>
            <a:ext cx="1513205" cy="88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42401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38475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38476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2" descr="untitled.759"/>
          <p:cNvPicPr>
            <a:picLocks noChangeAspect="1"/>
          </p:cNvPicPr>
          <p:nvPr/>
        </p:nvPicPr>
        <p:blipFill>
          <a:blip r:embed="rId16"/>
          <a:srcRect l="24036" t="26896" r="32159" b="10138"/>
          <a:stretch>
            <a:fillRect/>
          </a:stretch>
        </p:blipFill>
        <p:spPr>
          <a:xfrm>
            <a:off x="8472170" y="3719195"/>
            <a:ext cx="686435" cy="694055"/>
          </a:xfrm>
          <a:prstGeom prst="rect">
            <a:avLst/>
          </a:prstGeom>
        </p:spPr>
      </p:pic>
      <p:sp>
        <p:nvSpPr>
          <p:cNvPr id="17" name="TextBox 46"/>
          <p:cNvSpPr txBox="1"/>
          <p:nvPr/>
        </p:nvSpPr>
        <p:spPr>
          <a:xfrm>
            <a:off x="8059288" y="4387460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19" name="TextBox 33"/>
          <p:cNvSpPr txBox="1"/>
          <p:nvPr/>
        </p:nvSpPr>
        <p:spPr>
          <a:xfrm>
            <a:off x="6416675" y="4297680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3210" y="3665855"/>
            <a:ext cx="1360805" cy="7747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6736202" y="3115088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51420" y="3106420"/>
            <a:ext cx="0" cy="11614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743822" y="426507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9483313" y="4262560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93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753485" y="1713865"/>
            <a:ext cx="12065" cy="38430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8947" y="551430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67317" y="554334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7095" y="134845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0931" y="517620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50192" y="420029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8613" y="27870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4807" y="421976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75" y="3727722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75904" y="416301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1179" y="3357645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51847" y="28065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5554" y="101493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620" y="1859915"/>
            <a:ext cx="0" cy="938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6044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8" y="50494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65241" y="278184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62676" y="234073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408643"/>
            <a:ext cx="810615" cy="517392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59898" y="131861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98309" y="22804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0667" y="329795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4942" y="1150381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4603" y="197516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217">
            <a:off x="10368280" y="3141345"/>
            <a:ext cx="1706880" cy="124587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47217">
            <a:off x="10600970" y="5612274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84267" y="19186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8692515" y="2806700"/>
            <a:ext cx="1452245" cy="190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259993" y="4079876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92907" y="561844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906994" y="385424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6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41220" y="452056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29217" y="521273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52214" y="134845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30123" y="1902400"/>
            <a:ext cx="1697536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98823" y="4479427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10"/>
          <p:cNvSpPr txBox="1"/>
          <p:nvPr/>
        </p:nvSpPr>
        <p:spPr>
          <a:xfrm>
            <a:off x="368135" y="521273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10190" y="4545330"/>
            <a:ext cx="1623060" cy="876935"/>
          </a:xfrm>
          <a:prstGeom prst="rect">
            <a:avLst/>
          </a:prstGeom>
        </p:spPr>
      </p:pic>
      <p:pic>
        <p:nvPicPr>
          <p:cNvPr id="27" name="图片 2" descr="untitled.759"/>
          <p:cNvPicPr>
            <a:picLocks noChangeAspect="1"/>
          </p:cNvPicPr>
          <p:nvPr/>
        </p:nvPicPr>
        <p:blipFill>
          <a:blip r:embed="rId20"/>
          <a:srcRect l="24036" t="26896" r="32159" b="10138"/>
          <a:stretch>
            <a:fillRect/>
          </a:stretch>
        </p:blipFill>
        <p:spPr>
          <a:xfrm>
            <a:off x="8295005" y="4438650"/>
            <a:ext cx="686435" cy="694055"/>
          </a:xfrm>
          <a:prstGeom prst="rect">
            <a:avLst/>
          </a:prstGeom>
        </p:spPr>
      </p:pic>
      <p:sp>
        <p:nvSpPr>
          <p:cNvPr id="7" name="TextBox 46"/>
          <p:cNvSpPr txBox="1"/>
          <p:nvPr/>
        </p:nvSpPr>
        <p:spPr>
          <a:xfrm>
            <a:off x="7927843" y="5065005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19" name="TextBox 33"/>
          <p:cNvSpPr txBox="1"/>
          <p:nvPr/>
        </p:nvSpPr>
        <p:spPr>
          <a:xfrm>
            <a:off x="7058660" y="4752975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455022" y="2959548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52080" y="2977515"/>
            <a:ext cx="0" cy="15678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259993" y="4916806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29889" r="37395" b="26014"/>
          <a:stretch/>
        </p:blipFill>
        <p:spPr bwMode="auto">
          <a:xfrm>
            <a:off x="788762" y="5615852"/>
            <a:ext cx="673947" cy="599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TextBox 10"/>
          <p:cNvSpPr txBox="1"/>
          <p:nvPr/>
        </p:nvSpPr>
        <p:spPr>
          <a:xfrm>
            <a:off x="426390" y="6238255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IPC360X 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012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</a:t>
              </a:r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800" y="188913"/>
            <a:ext cx="9805988" cy="7064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Dual-channel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4579938" y="2778125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TR-JB08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3324" name="图片 43" descr="1343455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2171700"/>
            <a:ext cx="3762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7289800" y="2627313"/>
            <a:ext cx="115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326" name="TextBox 33"/>
          <p:cNvSpPr txBox="1">
            <a:spLocks noChangeArrowheads="1"/>
          </p:cNvSpPr>
          <p:nvPr/>
        </p:nvSpPr>
        <p:spPr bwMode="auto">
          <a:xfrm>
            <a:off x="7007225" y="1762125"/>
            <a:ext cx="1814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3327" name="TextBox 46"/>
          <p:cNvSpPr txBox="1">
            <a:spLocks noChangeArrowheads="1"/>
          </p:cNvSpPr>
          <p:nvPr/>
        </p:nvSpPr>
        <p:spPr bwMode="auto">
          <a:xfrm>
            <a:off x="7799388" y="2278063"/>
            <a:ext cx="1128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</a:p>
        </p:txBody>
      </p:sp>
      <p:pic>
        <p:nvPicPr>
          <p:cNvPr id="1332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3" y="1947863"/>
            <a:ext cx="1479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接箭头连接符 49"/>
          <p:cNvCxnSpPr/>
          <p:nvPr/>
        </p:nvCxnSpPr>
        <p:spPr>
          <a:xfrm>
            <a:off x="6002338" y="2416175"/>
            <a:ext cx="147002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Box 41"/>
          <p:cNvSpPr txBox="1">
            <a:spLocks noChangeArrowheads="1"/>
          </p:cNvSpPr>
          <p:nvPr/>
        </p:nvSpPr>
        <p:spPr bwMode="auto">
          <a:xfrm>
            <a:off x="3170238" y="2105025"/>
            <a:ext cx="1176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487613" y="2403475"/>
            <a:ext cx="23622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13327" idx="3"/>
          </p:cNvCxnSpPr>
          <p:nvPr/>
        </p:nvCxnSpPr>
        <p:spPr>
          <a:xfrm>
            <a:off x="8928100" y="2447925"/>
            <a:ext cx="101282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33411" r="18684" b="23148"/>
          <a:stretch>
            <a:fillRect/>
          </a:stretch>
        </p:blipFill>
        <p:spPr bwMode="auto">
          <a:xfrm>
            <a:off x="883830" y="2026560"/>
            <a:ext cx="1468846" cy="6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9"/>
          <p:cNvSpPr txBox="1"/>
          <p:nvPr/>
        </p:nvSpPr>
        <p:spPr>
          <a:xfrm>
            <a:off x="804046" y="2778125"/>
            <a:ext cx="154863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IPC322XSS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37884" r="11833" b="32486"/>
          <a:stretch/>
        </p:blipFill>
        <p:spPr>
          <a:xfrm>
            <a:off x="4656561" y="2214917"/>
            <a:ext cx="1539030" cy="4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9838" y="315912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2533053" y="260448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302559" y="260448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929995" y="317222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5" name="TextBox 20"/>
          <p:cNvSpPr txBox="1"/>
          <p:nvPr/>
        </p:nvSpPr>
        <p:spPr>
          <a:xfrm>
            <a:off x="3923098" y="1401565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7096485" y="1863335"/>
            <a:ext cx="19332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923390" y="184111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658845" y="1401565"/>
            <a:ext cx="1393825" cy="864360"/>
            <a:chOff x="5658845" y="1401565"/>
            <a:chExt cx="1393825" cy="864360"/>
          </a:xfrm>
        </p:grpSpPr>
        <p:sp>
          <p:nvSpPr>
            <p:cNvPr id="99" name="TextBox 26"/>
            <p:cNvSpPr txBox="1"/>
            <p:nvPr/>
          </p:nvSpPr>
          <p:spPr>
            <a:xfrm>
              <a:off x="5658845" y="1930010"/>
              <a:ext cx="1393825" cy="335915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TR-WM07P-B</a:t>
              </a: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9122" y="1401565"/>
              <a:ext cx="986864" cy="570873"/>
            </a:xfrm>
            <a:prstGeom prst="rect">
              <a:avLst/>
            </a:prstGeom>
          </p:spPr>
        </p:pic>
      </p:grpSp>
      <p:sp>
        <p:nvSpPr>
          <p:cNvPr id="103" name="TextBox 10"/>
          <p:cNvSpPr txBox="1"/>
          <p:nvPr/>
        </p:nvSpPr>
        <p:spPr>
          <a:xfrm>
            <a:off x="2120152" y="171538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533053" y="1134051"/>
            <a:ext cx="720587" cy="600075"/>
          </a:xfrm>
          <a:prstGeom prst="rect">
            <a:avLst/>
          </a:prstGeom>
        </p:spPr>
      </p:pic>
      <p:pic>
        <p:nvPicPr>
          <p:cNvPr id="105" name="图片 104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1125369" y="116389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TextBox 10"/>
          <p:cNvSpPr txBox="1"/>
          <p:nvPr/>
        </p:nvSpPr>
        <p:spPr>
          <a:xfrm>
            <a:off x="703278" y="1717840"/>
            <a:ext cx="1697536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952" y="1134051"/>
            <a:ext cx="1716597" cy="14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6" y="410364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876221" y="354900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010148" y="353590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2637584" y="410364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0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1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TR-SM05-IN</a:t>
            </a:r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832610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320607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8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  <p:pic>
        <p:nvPicPr>
          <p:cNvPr id="48" name="图片 47" descr="C:\Users\a10261\Desktop\0235C3W4.22716.png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32891" r="14543" b="15819"/>
          <a:stretch/>
        </p:blipFill>
        <p:spPr bwMode="auto">
          <a:xfrm>
            <a:off x="7681471" y="3511234"/>
            <a:ext cx="1128183" cy="547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29889" r="37395" b="26014"/>
          <a:stretch/>
        </p:blipFill>
        <p:spPr bwMode="auto">
          <a:xfrm>
            <a:off x="536093" y="2497089"/>
            <a:ext cx="673947" cy="599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10"/>
          <p:cNvSpPr txBox="1"/>
          <p:nvPr/>
        </p:nvSpPr>
        <p:spPr>
          <a:xfrm>
            <a:off x="173721" y="3119492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IPC360X 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7260" y="4257965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2639" y="3268194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7623" y="3950821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33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73159" y="3599365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15318" y="3636938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5"/>
          <a:srcRect l="4712" t="6016" r="1328"/>
          <a:stretch>
            <a:fillRect/>
          </a:stretch>
        </p:blipFill>
        <p:spPr>
          <a:xfrm>
            <a:off x="10439399" y="3200400"/>
            <a:ext cx="977901" cy="1033059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 rotWithShape="1">
          <a:blip r:embed="rId7"/>
          <a:srcRect l="7225" t="4405" r="3181" b="3163"/>
          <a:stretch>
            <a:fillRect/>
          </a:stretch>
        </p:blipFill>
        <p:spPr bwMode="auto">
          <a:xfrm>
            <a:off x="10533782" y="4168789"/>
            <a:ext cx="104140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TR-CM24-IN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(NPT ¾ 200mm)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直接连接符 28"/>
          <p:cNvCxnSpPr/>
          <p:nvPr/>
        </p:nvCxnSpPr>
        <p:spPr>
          <a:xfrm>
            <a:off x="5922646" y="2500181"/>
            <a:ext cx="23449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2" descr="untitled.759"/>
          <p:cNvPicPr>
            <a:picLocks noChangeAspect="1"/>
          </p:cNvPicPr>
          <p:nvPr/>
        </p:nvPicPr>
        <p:blipFill>
          <a:blip r:embed="rId11"/>
          <a:srcRect l="24036" t="26896" r="32159" b="10138"/>
          <a:stretch>
            <a:fillRect/>
          </a:stretch>
        </p:blipFill>
        <p:spPr>
          <a:xfrm>
            <a:off x="8484342" y="2142997"/>
            <a:ext cx="686435" cy="694055"/>
          </a:xfrm>
          <a:prstGeom prst="rect">
            <a:avLst/>
          </a:prstGeom>
        </p:spPr>
      </p:pic>
      <p:sp>
        <p:nvSpPr>
          <p:cNvPr id="36" name="TextBox 46"/>
          <p:cNvSpPr txBox="1"/>
          <p:nvPr/>
        </p:nvSpPr>
        <p:spPr>
          <a:xfrm>
            <a:off x="8137513" y="2821737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37" name="TextBox 33"/>
          <p:cNvSpPr txBox="1"/>
          <p:nvPr/>
        </p:nvSpPr>
        <p:spPr>
          <a:xfrm>
            <a:off x="6777035" y="2152398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926314" y="2500181"/>
            <a:ext cx="0" cy="6522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377279" y="2519869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8251" y="2270500"/>
            <a:ext cx="162306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eddb70d-2830-46b0-acf9-ccc88e28b3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2164</Words>
  <Application>Microsoft Office PowerPoint</Application>
  <PresentationFormat>宽屏</PresentationFormat>
  <Paragraphs>628</Paragraphs>
  <Slides>27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Calibri Light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fengyifei</cp:lastModifiedBy>
  <cp:revision>935</cp:revision>
  <dcterms:created xsi:type="dcterms:W3CDTF">2018-01-25T00:55:00Z</dcterms:created>
  <dcterms:modified xsi:type="dcterms:W3CDTF">2023-11-14T00:35:02Z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637B5B3E297640858EC91D751DE26C0B</vt:lpwstr>
  </property>
</Properties>
</file>